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86" r:id="rId2"/>
    <p:sldId id="293" r:id="rId3"/>
    <p:sldId id="294" r:id="rId4"/>
    <p:sldId id="295" r:id="rId5"/>
    <p:sldId id="296" r:id="rId6"/>
    <p:sldId id="297" r:id="rId7"/>
    <p:sldId id="298" r:id="rId8"/>
    <p:sldId id="289" r:id="rId9"/>
    <p:sldId id="290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Korfant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A62"/>
    <a:srgbClr val="A3A510"/>
    <a:srgbClr val="183B61"/>
    <a:srgbClr val="A1A32B"/>
    <a:srgbClr val="647A79"/>
    <a:srgbClr val="111F4B"/>
    <a:srgbClr val="663300"/>
    <a:srgbClr val="83BFDB"/>
    <a:srgbClr val="402010"/>
    <a:srgbClr val="87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36"/>
    <p:restoredTop sz="95994" autoAdjust="0"/>
  </p:normalViewPr>
  <p:slideViewPr>
    <p:cSldViewPr snapToGrid="0" snapToObjects="1">
      <p:cViewPr varScale="1">
        <p:scale>
          <a:sx n="85" d="100"/>
          <a:sy n="85" d="100"/>
        </p:scale>
        <p:origin x="200" y="776"/>
      </p:cViewPr>
      <p:guideLst>
        <p:guide orient="horz" pos="2178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46DF5134-413C-ED48-B28F-3290A324A16B}" type="datetimeFigureOut">
              <a:rPr lang="en-US" smtClean="0"/>
              <a:pPr/>
              <a:t>1/31/23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E9714904-06DF-394D-91C2-39B6C9553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100965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11F4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798214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83B6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82851"/>
            <a:ext cx="10972800" cy="36433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b="0" i="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b="0" i="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b="0" i="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b="0" i="0">
                <a:latin typeface="Garamond" panose="02020404030301010803" pitchFamily="18" charset="0"/>
                <a:cs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83892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83B6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5391"/>
            <a:ext cx="5384800" cy="389966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5391"/>
            <a:ext cx="5384800" cy="389966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814496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83B6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8848"/>
            <a:ext cx="5386917" cy="553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92450"/>
            <a:ext cx="5386917" cy="345582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sz="160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sz="140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sz="1400">
                <a:latin typeface="Garamond" panose="02020404030301010803" pitchFamily="18" charset="0"/>
                <a:cs typeface="Garamond" panose="020204040303010108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38848"/>
            <a:ext cx="5389033" cy="553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92451"/>
            <a:ext cx="5389033" cy="345582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sz="180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sz="160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sz="140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sz="1400">
                <a:latin typeface="Garamond" panose="02020404030301010803" pitchFamily="18" charset="0"/>
                <a:cs typeface="Garamond" panose="020204040303010108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765648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83B6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1473200"/>
            <a:ext cx="10972800" cy="814496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183B6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2187"/>
            <a:ext cx="4011084" cy="100951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2187"/>
            <a:ext cx="6815667" cy="51817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>
              <a:defRPr sz="2800"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>
              <a:defRPr sz="2400"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>
              <a:defRPr sz="2000">
                <a:latin typeface="Garamond" panose="02020404030301010803" pitchFamily="18" charset="0"/>
                <a:cs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1705"/>
            <a:ext cx="4011084" cy="4172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aramond" panose="02020404030301010803" pitchFamily="18" charset="0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5471"/>
            <a:ext cx="7315200" cy="3766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orgia"/>
                <a:cs typeface="Georgi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aramond" panose="02020404030301010803" pitchFamily="18" charset="0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0E350A-EAAC-754B-857E-BD6DEEB36758}"/>
              </a:ext>
            </a:extLst>
          </p:cNvPr>
          <p:cNvSpPr/>
          <p:nvPr userDrawn="1"/>
        </p:nvSpPr>
        <p:spPr>
          <a:xfrm>
            <a:off x="-60961" y="6489054"/>
            <a:ext cx="12295020" cy="380377"/>
          </a:xfrm>
          <a:prstGeom prst="rect">
            <a:avLst/>
          </a:prstGeom>
          <a:solidFill>
            <a:srgbClr val="A3A5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F500A-6D3B-F743-919E-FA21A2C8F9C0}"/>
              </a:ext>
            </a:extLst>
          </p:cNvPr>
          <p:cNvSpPr txBox="1"/>
          <p:nvPr userDrawn="1"/>
        </p:nvSpPr>
        <p:spPr>
          <a:xfrm>
            <a:off x="8119355" y="6555444"/>
            <a:ext cx="381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chemeClr val="bg1"/>
                </a:solidFill>
                <a:latin typeface="Gotham Medium Regular" panose="02000603030000020004" pitchFamily="2" charset="77"/>
              </a:rPr>
              <a:t>&gt;&gt;  UWYO.EDU/HAUB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CD453-DD14-154C-BB44-EC408FEA1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15751" b="17870"/>
          <a:stretch/>
        </p:blipFill>
        <p:spPr>
          <a:xfrm>
            <a:off x="0" y="-10160"/>
            <a:ext cx="12192000" cy="955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scieszk@uwyo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B9455-EFEC-31E0-F3B2-3D7671862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ICLEI Emissions Calculator 2022 Update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00C5D38-82EF-3F1C-4D70-A2BA66BB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4D4F46-015A-5CE3-A9D1-E903F617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650086"/>
            <a:ext cx="4230417" cy="32231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27E7F-029E-A1C4-C789-907B5F42E8AD}"/>
              </a:ext>
            </a:extLst>
          </p:cNvPr>
          <p:cNvSpPr txBox="1"/>
          <p:nvPr/>
        </p:nvSpPr>
        <p:spPr>
          <a:xfrm>
            <a:off x="6096000" y="2856039"/>
            <a:ext cx="502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183B6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ICLEI Inventory Categories:</a:t>
            </a:r>
          </a:p>
          <a:p>
            <a:endParaRPr lang="en-US" sz="2000" dirty="0">
              <a:solidFill>
                <a:srgbClr val="183B61"/>
              </a:solidFill>
              <a:latin typeface="Garamond" panose="02020404030301010803" pitchFamily="18" charset="0"/>
              <a:ea typeface="+mj-ea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3B61"/>
                </a:solidFill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Buildings and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3B61"/>
                </a:solidFill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Vehicle Fleet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3B61"/>
                </a:solidFill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Employee Commute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3B61"/>
                </a:solidFill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Solid Waste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3B61"/>
                </a:solidFill>
                <a:latin typeface="Garamond" panose="02020404030301010803" pitchFamily="18" charset="0"/>
                <a:ea typeface="+mj-ea"/>
                <a:cs typeface="Futura Medium" panose="020B0602020204020303" pitchFamily="34" charset="-79"/>
              </a:rPr>
              <a:t>Waste and Wastewater Treatment Facilities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7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1B5EE7-3B1E-A424-453D-FB3FE2B7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cscieszk@uwyo.edu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Any Questions?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C25CDE-CFB2-0092-3507-90D8E08CA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D44E94A-1DC8-A43F-E8A5-98A8B619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02" y="0"/>
            <a:ext cx="1216584" cy="9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0069E0-B199-7724-59AF-4E79DE32A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186" y="2312120"/>
            <a:ext cx="5532077" cy="41224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1B3EE-42DF-E00C-55BE-733273FCE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Buildings and Facilities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E35CB28-D37E-8300-F613-40E5AE87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38B4FB-C368-F181-48F8-77E2F5EC239C}"/>
              </a:ext>
            </a:extLst>
          </p:cNvPr>
          <p:cNvSpPr txBox="1"/>
          <p:nvPr/>
        </p:nvSpPr>
        <p:spPr>
          <a:xfrm>
            <a:off x="609600" y="2406343"/>
            <a:ext cx="3850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Data Entries: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Data collected from all utility bills (Black Hills Energy- stationary fuel combustion, Carbon Power and Light and Rocky Mountain Power- grid electricity) from each month over the course of a fiscal year for each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Working to include offsets from solar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389122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471EDB-ED99-9ADD-DA99-02EDB986A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067" y="2705035"/>
            <a:ext cx="6870700" cy="29591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85A598-70F4-D341-4FDC-2CD6E46A5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Vehicle Fleet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C17AC-3D8A-9A4B-D313-4584463FB34F}"/>
              </a:ext>
            </a:extLst>
          </p:cNvPr>
          <p:cNvSpPr txBox="1"/>
          <p:nvPr/>
        </p:nvSpPr>
        <p:spPr>
          <a:xfrm>
            <a:off x="609600" y="2533338"/>
            <a:ext cx="47268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Data entries: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For each fuel type (gasoline and diesel)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Total fuel consumed (gallons)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Total VMT for passenger cars, light trucks, and heavy trucks</a:t>
            </a:r>
          </a:p>
          <a:p>
            <a:pPr lvl="1"/>
            <a:endParaRPr lang="en-US" sz="2000" dirty="0">
              <a:latin typeface="Garamond" panose="02020404030301010803" pitchFamily="18" charset="0"/>
            </a:endParaRP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Data not broken down by department for this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547F4D-3201-D1F8-4B53-A559BBA9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47EB0-9AC2-B2C6-1657-6A7CA436E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7090" y="2050862"/>
            <a:ext cx="4571267" cy="42752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48AF06-88D5-F05B-D6D0-5848D0C3C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Commute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868DD-E415-C80D-9B26-351C021F9F23}"/>
              </a:ext>
            </a:extLst>
          </p:cNvPr>
          <p:cNvSpPr txBox="1"/>
          <p:nvPr/>
        </p:nvSpPr>
        <p:spPr>
          <a:xfrm>
            <a:off x="734786" y="2508063"/>
            <a:ext cx="5361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Data entries: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Total gallons of fuel type used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% VMT by passenger car, light truck, heavy truck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4B067B7-E5CF-D0E2-B953-28AD46CF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B4B49-1127-F003-F8F6-44F835D8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entries: total tons of waste landfilled, total tons of green waste composted, and total tons of biowaste composted</a:t>
            </a:r>
          </a:p>
          <a:p>
            <a:r>
              <a:rPr lang="en-US" dirty="0"/>
              <a:t>Total metric tons of CO2e: 71,133 metric tons</a:t>
            </a:r>
          </a:p>
          <a:p>
            <a:r>
              <a:rPr lang="en-US" dirty="0"/>
              <a:t>329 metric tons offset by green waste composting (4,728.14 tons composted)</a:t>
            </a:r>
          </a:p>
          <a:p>
            <a:r>
              <a:rPr lang="en-US" dirty="0"/>
              <a:t>Biowaste composting: 2,579.21 tons of biowaste composted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3DCCF6-7909-CCE9-253A-1DEE9AD7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Solid Waste Facilities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625D41-6E12-FC95-9884-F83A2053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F23D99-6AE8-48B4-09FE-0DE2747E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0" y="2640806"/>
            <a:ext cx="5359400" cy="3098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AED084-1CBF-D58C-BCA9-B940FF4EF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Waste and Wastewater Treatment Facilities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CBDAED1-2EAA-33A6-DC30-D4B8D2F8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42AA7-531A-4AF4-6684-E270438C9D33}"/>
              </a:ext>
            </a:extLst>
          </p:cNvPr>
          <p:cNvSpPr txBox="1"/>
          <p:nvPr/>
        </p:nvSpPr>
        <p:spPr>
          <a:xfrm>
            <a:off x="767443" y="2640806"/>
            <a:ext cx="5328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Data Calculations:</a:t>
            </a:r>
          </a:p>
          <a:p>
            <a:endParaRPr lang="en-US" sz="2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Process N20 Emissions from Wastewater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Process N20 from Effluent Discharge to Rivers and Estuaries</a:t>
            </a:r>
          </a:p>
        </p:txBody>
      </p:sp>
    </p:spTree>
    <p:extLst>
      <p:ext uri="{BB962C8B-B14F-4D97-AF65-F5344CB8AC3E}">
        <p14:creationId xmlns:p14="http://schemas.microsoft.com/office/powerpoint/2010/main" val="286048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A126025-AD2B-418D-BF9B-7B8A0C6E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C37A6-5644-0476-AC53-F4DB534B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4" y="1216824"/>
            <a:ext cx="11709992" cy="50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0469-9448-2D4C-1D95-EFF61B824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77475"/>
            <a:ext cx="10972800" cy="814496"/>
          </a:xfrm>
        </p:spPr>
        <p:txBody>
          <a:bodyPr/>
          <a:lstStyle/>
          <a:p>
            <a:r>
              <a:rPr lang="en-US" sz="4000" dirty="0"/>
              <a:t>Emissions Reduction Plan Proposed Activities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108BF8D-74A4-1285-DA6C-9978CB1F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02" y="-7421"/>
            <a:ext cx="1216584" cy="936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766112-F6EA-A5A1-19C5-1E1DEC831E38}"/>
              </a:ext>
            </a:extLst>
          </p:cNvPr>
          <p:cNvSpPr txBox="1"/>
          <p:nvPr/>
        </p:nvSpPr>
        <p:spPr>
          <a:xfrm>
            <a:off x="851235" y="2157067"/>
            <a:ext cx="28382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Information Gathering/ Plan Development</a:t>
            </a: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 collection for annual GHG emissions calculator</a:t>
            </a:r>
          </a:p>
          <a:p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Research/literature review of emissions reduction planning case studies across WY (and Rocky Mountain West)</a:t>
            </a:r>
          </a:p>
          <a:p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Interviews with stakeholders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Informal tours with City staff and officials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Interviews with emission planning practitioners across the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8DE46-6A53-4382-CD40-3C1887AC01F6}"/>
              </a:ext>
            </a:extLst>
          </p:cNvPr>
          <p:cNvSpPr txBox="1"/>
          <p:nvPr/>
        </p:nvSpPr>
        <p:spPr>
          <a:xfrm>
            <a:off x="4280780" y="2157067"/>
            <a:ext cx="28382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Gather Feedback</a:t>
            </a: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 initial version/outline of the plan will be presented to stakeholders within the city (and county and community as necessary) to gather feedback, and/or revisions</a:t>
            </a:r>
          </a:p>
          <a:p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Interviews to gather this feedback and incorporate stakeholders input into the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FDF3C-5531-A955-EE82-6A94B39CF790}"/>
              </a:ext>
            </a:extLst>
          </p:cNvPr>
          <p:cNvSpPr txBox="1"/>
          <p:nvPr/>
        </p:nvSpPr>
        <p:spPr>
          <a:xfrm>
            <a:off x="7710326" y="2157067"/>
            <a:ext cx="28382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Finalize/Present Plan</a:t>
            </a:r>
          </a:p>
          <a:p>
            <a:endParaRPr lang="en-US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Recommendations/revisions from the interviews will inform a final draft of the municipal emissions reduction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plan will be presented to City Council for approval</a:t>
            </a:r>
          </a:p>
        </p:txBody>
      </p:sp>
    </p:spTree>
    <p:extLst>
      <p:ext uri="{BB962C8B-B14F-4D97-AF65-F5344CB8AC3E}">
        <p14:creationId xmlns:p14="http://schemas.microsoft.com/office/powerpoint/2010/main" val="154431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F6F3-69BE-0F26-A7B5-86014A060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261B602-27D7-F3FA-2B8C-BF03FACA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02" y="0"/>
            <a:ext cx="1216584" cy="9367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D0C1AE-CCD0-5442-E308-11587C44C7A9}"/>
              </a:ext>
            </a:extLst>
          </p:cNvPr>
          <p:cNvCxnSpPr/>
          <p:nvPr/>
        </p:nvCxnSpPr>
        <p:spPr>
          <a:xfrm>
            <a:off x="609600" y="3705102"/>
            <a:ext cx="104344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D4C73B-C305-8F90-3416-DDED3346A050}"/>
              </a:ext>
            </a:extLst>
          </p:cNvPr>
          <p:cNvCxnSpPr/>
          <p:nvPr/>
        </p:nvCxnSpPr>
        <p:spPr>
          <a:xfrm>
            <a:off x="766745" y="3450451"/>
            <a:ext cx="0" cy="38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070A63-3798-F348-6615-F3BA52BE186D}"/>
              </a:ext>
            </a:extLst>
          </p:cNvPr>
          <p:cNvCxnSpPr/>
          <p:nvPr/>
        </p:nvCxnSpPr>
        <p:spPr>
          <a:xfrm>
            <a:off x="6394863" y="3491837"/>
            <a:ext cx="0" cy="38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BCF71-E84D-3E66-4A7B-894B512B4502}"/>
              </a:ext>
            </a:extLst>
          </p:cNvPr>
          <p:cNvCxnSpPr/>
          <p:nvPr/>
        </p:nvCxnSpPr>
        <p:spPr>
          <a:xfrm>
            <a:off x="8548254" y="3513118"/>
            <a:ext cx="0" cy="38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675B29-4C7F-F5CB-B0B2-B2CB8E9D65CB}"/>
              </a:ext>
            </a:extLst>
          </p:cNvPr>
          <p:cNvSpPr txBox="1"/>
          <p:nvPr/>
        </p:nvSpPr>
        <p:spPr>
          <a:xfrm>
            <a:off x="288960" y="3909071"/>
            <a:ext cx="16862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Fall/Winter, 2022</a:t>
            </a:r>
          </a:p>
          <a:p>
            <a:endParaRPr lang="en-US" sz="15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Interviews, research, plan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FABEA-F090-ACD5-3E7C-95BE1BB77E36}"/>
              </a:ext>
            </a:extLst>
          </p:cNvPr>
          <p:cNvSpPr txBox="1"/>
          <p:nvPr/>
        </p:nvSpPr>
        <p:spPr>
          <a:xfrm>
            <a:off x="5830784" y="3898407"/>
            <a:ext cx="16862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August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Finalize Initial Plan</a:t>
            </a:r>
          </a:p>
          <a:p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Presentation to City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CB3FA-4D61-E264-59A6-1247FC33F8A8}"/>
              </a:ext>
            </a:extLst>
          </p:cNvPr>
          <p:cNvSpPr txBox="1"/>
          <p:nvPr/>
        </p:nvSpPr>
        <p:spPr>
          <a:xfrm>
            <a:off x="8243453" y="3871847"/>
            <a:ext cx="308560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2023-2024 Academic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If possible, expand on and continue GA position through continued engagement of emissions reduction stakeholders and development of a thesis resulting from this work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ED781C-071E-1F43-C03D-782F55AA5CCF}"/>
              </a:ext>
            </a:extLst>
          </p:cNvPr>
          <p:cNvCxnSpPr/>
          <p:nvPr/>
        </p:nvCxnSpPr>
        <p:spPr>
          <a:xfrm>
            <a:off x="4652138" y="3508589"/>
            <a:ext cx="0" cy="38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288C3B-99B9-323A-7562-2FCCBA42E476}"/>
              </a:ext>
            </a:extLst>
          </p:cNvPr>
          <p:cNvSpPr txBox="1"/>
          <p:nvPr/>
        </p:nvSpPr>
        <p:spPr>
          <a:xfrm>
            <a:off x="3961771" y="3959754"/>
            <a:ext cx="168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June 2023</a:t>
            </a:r>
          </a:p>
          <a:p>
            <a:endParaRPr lang="en-US" sz="15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Circulate initial draft for 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D0300-1866-5CEB-0148-5B421852DEBC}"/>
              </a:ext>
            </a:extLst>
          </p:cNvPr>
          <p:cNvSpPr txBox="1"/>
          <p:nvPr/>
        </p:nvSpPr>
        <p:spPr>
          <a:xfrm>
            <a:off x="2211918" y="3918368"/>
            <a:ext cx="13467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Spring 2023</a:t>
            </a:r>
          </a:p>
          <a:p>
            <a:endParaRPr lang="en-US" sz="2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Drafting of first draft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738BF4-B6A8-E5ED-B746-9365B2CB0CE2}"/>
              </a:ext>
            </a:extLst>
          </p:cNvPr>
          <p:cNvCxnSpPr/>
          <p:nvPr/>
        </p:nvCxnSpPr>
        <p:spPr>
          <a:xfrm>
            <a:off x="2850166" y="3508589"/>
            <a:ext cx="0" cy="38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566127"/>
      </p:ext>
    </p:extLst>
  </p:cSld>
  <p:clrMapOvr>
    <a:masterClrMapping/>
  </p:clrMapOvr>
</p:sld>
</file>

<file path=ppt/theme/theme1.xml><?xml version="1.0" encoding="utf-8"?>
<a:theme xmlns:a="http://schemas.openxmlformats.org/drawingml/2006/main" name="haub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78320E8-DEB9-AC4A-99A5-38F92A66188B}" vid="{A403581E-AAB5-0147-BB35-06FDD16AE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haub-PPT-template</Template>
  <TotalTime>808</TotalTime>
  <Words>427</Words>
  <Application>Microsoft Macintosh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Futura Medium</vt:lpstr>
      <vt:lpstr>Futura Medium</vt:lpstr>
      <vt:lpstr>Garamond</vt:lpstr>
      <vt:lpstr>Georgia</vt:lpstr>
      <vt:lpstr>Gotham Medium Regular</vt:lpstr>
      <vt:lpstr>haub-PPT-template</vt:lpstr>
      <vt:lpstr>ICLEI Emissions Calculator 2022 Update</vt:lpstr>
      <vt:lpstr>Buildings and Facilities</vt:lpstr>
      <vt:lpstr>Vehicle Fleet</vt:lpstr>
      <vt:lpstr>Employee Commute</vt:lpstr>
      <vt:lpstr>Solid Waste Facilities</vt:lpstr>
      <vt:lpstr>Waste and Wastewater Treatment Facilities</vt:lpstr>
      <vt:lpstr>PowerPoint Presentation</vt:lpstr>
      <vt:lpstr>Emissions Reduction Plan Proposed Activities</vt:lpstr>
      <vt:lpstr>Timeline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Laramie Climate Action and Sustainability Graduate Research Position Overview</dc:title>
  <dc:creator>Corrinne Scieszka</dc:creator>
  <cp:lastModifiedBy>Corrinne Scieszka</cp:lastModifiedBy>
  <cp:revision>29</cp:revision>
  <dcterms:created xsi:type="dcterms:W3CDTF">2022-10-06T05:15:27Z</dcterms:created>
  <dcterms:modified xsi:type="dcterms:W3CDTF">2023-02-01T05:07:05Z</dcterms:modified>
</cp:coreProperties>
</file>